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CB651-0685-421E-BE31-488D30FFBCA1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48E0E-4D17-4F25-A9E7-5A3E6DC7595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78494D-02B7-4F06-AFF3-144DE447FBB7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0BBAE9-F5BF-4F50-A0BD-29CF535F58F0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907D61-0ED2-4BFF-A37A-ABE707E03AD6}" type="slidenum">
              <a:rPr lang="en-US" altLang="zh-TW" smtClean="0"/>
              <a:pPr/>
              <a:t>11</a:t>
            </a:fld>
            <a:endParaRPr lang="en-US" altLang="zh-TW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51D9D8-2227-484E-B311-554E6A38EE05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6F6BA6-D091-46E8-AC65-1407B32D9781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37CCE8-5FE5-42F2-91A5-E6C08A7CAEB6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1BC45D-480E-444B-9447-9FEF4FBECE97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AB020-A81C-489D-B5D3-EA3C6F460F65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AFE871-3D71-4C07-8135-8092FFC9832D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34AC0D-EC24-4EFB-9B8A-757A87A39FAF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AF493-0760-40FB-8939-BD3B9811620E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83D975-8599-4DE8-943C-B879E8551CB8}" type="datetimeFigureOut">
              <a:rPr lang="zh-TW" altLang="en-US" smtClean="0"/>
              <a:pPr/>
              <a:t>2016/11/8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D7C5C6-29B7-4E2F-B910-9CE89B29682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 b="1" dirty="0" smtClean="0">
                <a:ea typeface="標楷體" pitchFamily="65" charset="-120"/>
              </a:rPr>
              <a:t>修</a:t>
            </a:r>
            <a:r>
              <a:rPr lang="zh-TW" altLang="en-US" b="1" dirty="0" smtClean="0">
                <a:ea typeface="標楷體" pitchFamily="65" charset="-120"/>
              </a:rPr>
              <a:t>平校園人文</a:t>
            </a:r>
            <a:endParaRPr lang="zh-TW" altLang="en-US" b="1" dirty="0" smtClean="0">
              <a:ea typeface="標楷體" pitchFamily="65" charset="-120"/>
            </a:endParaRP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陳月秋</a:t>
            </a:r>
            <a:endParaRPr lang="zh-TW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林放崇禮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林放問禮之本。子曰：「大哉問。禮，與其奢也，寧儉；喪，與其易也，寧戚。」</a:t>
            </a:r>
            <a:r>
              <a:rPr lang="en-US" altLang="zh-TW" b="1" smtClean="0"/>
              <a:t>(</a:t>
            </a:r>
            <a:r>
              <a:rPr lang="zh-TW" altLang="en-US" b="1" smtClean="0"/>
              <a:t>論語八佾</a:t>
            </a:r>
            <a:r>
              <a:rPr lang="en-US" altLang="zh-TW" b="1" smtClean="0"/>
              <a:t>)</a:t>
            </a:r>
          </a:p>
          <a:p>
            <a:pPr eaLnBrk="1" hangingPunct="1"/>
            <a:r>
              <a:rPr lang="zh-TW" altLang="en-US" b="1" smtClean="0"/>
              <a:t>注重生活禮儀 情感真誠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圖片 3" descr="崇禮堂h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2138" y="476250"/>
            <a:ext cx="5364162" cy="402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333375"/>
            <a:ext cx="936625" cy="3816350"/>
          </a:xfrm>
        </p:spPr>
        <p:txBody>
          <a:bodyPr/>
          <a:lstStyle/>
          <a:p>
            <a:pPr eaLnBrk="1" hangingPunct="1"/>
            <a:r>
              <a:rPr lang="zh-TW" altLang="en-US" sz="4800" b="1" smtClean="0"/>
              <a:t>林</a:t>
            </a:r>
            <a:r>
              <a:rPr lang="en-US" altLang="zh-TW" sz="4800" b="1" smtClean="0"/>
              <a:t/>
            </a:r>
            <a:br>
              <a:rPr lang="en-US" altLang="zh-TW" sz="4800" b="1" smtClean="0"/>
            </a:br>
            <a:r>
              <a:rPr lang="zh-TW" altLang="en-US" sz="4800" b="1" smtClean="0"/>
              <a:t>放</a:t>
            </a:r>
            <a:r>
              <a:rPr lang="en-US" altLang="zh-TW" sz="4800" b="1" smtClean="0"/>
              <a:t/>
            </a:r>
            <a:br>
              <a:rPr lang="en-US" altLang="zh-TW" sz="4800" b="1" smtClean="0"/>
            </a:br>
            <a:r>
              <a:rPr lang="zh-TW" altLang="en-US" sz="4800" b="1" smtClean="0"/>
              <a:t>崇</a:t>
            </a:r>
            <a:r>
              <a:rPr lang="en-US" altLang="zh-TW" sz="4800" b="1" smtClean="0"/>
              <a:t/>
            </a:r>
            <a:br>
              <a:rPr lang="en-US" altLang="zh-TW" sz="4800" b="1" smtClean="0"/>
            </a:br>
            <a:r>
              <a:rPr lang="zh-TW" altLang="en-US" sz="5400" b="1" smtClean="0"/>
              <a:t>禮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3238" y="4443413"/>
            <a:ext cx="8183562" cy="1722437"/>
          </a:xfrm>
        </p:spPr>
        <p:txBody>
          <a:bodyPr>
            <a:normAutofit/>
          </a:bodyPr>
          <a:lstStyle/>
          <a:p>
            <a:pPr eaLnBrk="1" hangingPunct="1"/>
            <a:r>
              <a:rPr lang="zh-TW" altLang="en-US" b="1" smtClean="0"/>
              <a:t>林放問禮之本。子曰：「大哉問。禮，與其奢也，寧儉；喪，與其易也，寧戚。」</a:t>
            </a:r>
            <a:r>
              <a:rPr lang="en-US" altLang="zh-TW" b="1" smtClean="0"/>
              <a:t>(</a:t>
            </a:r>
            <a:r>
              <a:rPr lang="zh-TW" altLang="en-US" b="1" smtClean="0"/>
              <a:t>論語八佾</a:t>
            </a:r>
            <a:r>
              <a:rPr lang="en-US" altLang="zh-TW" b="1" smtClean="0"/>
              <a:t>)</a:t>
            </a:r>
          </a:p>
          <a:p>
            <a:pPr eaLnBrk="1" hangingPunct="1"/>
            <a:r>
              <a:rPr lang="zh-TW" altLang="en-US" b="1" smtClean="0"/>
              <a:t>強調注重生活禮儀 但禮的本質在於</a:t>
            </a:r>
            <a:r>
              <a:rPr lang="en-US" altLang="zh-TW" b="1" smtClean="0"/>
              <a:t>”</a:t>
            </a:r>
            <a:r>
              <a:rPr lang="zh-TW" altLang="en-US" b="1" smtClean="0"/>
              <a:t>情感真誠</a:t>
            </a:r>
            <a:r>
              <a:rPr lang="en-US" altLang="zh-TW" b="1" smtClean="0"/>
              <a:t>”</a:t>
            </a:r>
            <a:endParaRPr lang="zh-TW" altLang="en-US" b="1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55638" y="682625"/>
            <a:ext cx="1260475" cy="4187825"/>
          </a:xfrm>
          <a:prstGeom prst="rect">
            <a:avLst/>
          </a:prstGeom>
        </p:spPr>
        <p:txBody>
          <a:bodyPr lIns="182880" tIns="91440">
            <a:normAutofit/>
          </a:bodyPr>
          <a:lstStyle/>
          <a:p>
            <a:pPr marL="1179576" lvl="2" indent="-265176">
              <a:spcBef>
                <a:spcPts val="250"/>
              </a:spcBef>
              <a:buClr>
                <a:schemeClr val="accent1"/>
              </a:buClr>
              <a:buSzPct val="80000"/>
              <a:defRPr/>
            </a:pPr>
            <a:r>
              <a:rPr kumimoji="0" lang="zh-TW" altLang="en-US" sz="2800" dirty="0">
                <a:latin typeface="+mn-lt"/>
                <a:ea typeface="+mn-ea"/>
              </a:rPr>
              <a:t> </a:t>
            </a:r>
          </a:p>
        </p:txBody>
      </p:sp>
      <p:sp>
        <p:nvSpPr>
          <p:cNvPr id="9" name="矩形 8"/>
          <p:cNvSpPr/>
          <p:nvPr/>
        </p:nvSpPr>
        <p:spPr>
          <a:xfrm>
            <a:off x="2627313" y="404813"/>
            <a:ext cx="5905500" cy="4103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zh-TW" altLang="zh-TW" sz="3200" dirty="0"/>
              <a:t>禮啊</a:t>
            </a:r>
            <a:r>
              <a:rPr lang="en-US" altLang="zh-TW" sz="3200" dirty="0"/>
              <a:t>! </a:t>
            </a:r>
            <a:r>
              <a:rPr lang="zh-TW" altLang="zh-TW" sz="3200" dirty="0"/>
              <a:t>與其用奢華的物質形式來表現還不</a:t>
            </a:r>
            <a:r>
              <a:rPr lang="zh-TW" altLang="en-US" sz="3200" dirty="0"/>
              <a:t>如</a:t>
            </a:r>
            <a:r>
              <a:rPr lang="zh-TW" altLang="zh-TW" sz="3200" dirty="0"/>
              <a:t>節儉一點</a:t>
            </a:r>
            <a:r>
              <a:rPr lang="en-US" altLang="zh-TW" sz="3200" dirty="0"/>
              <a:t>  (</a:t>
            </a:r>
            <a:r>
              <a:rPr lang="zh-TW" altLang="zh-TW" sz="3200" dirty="0"/>
              <a:t>但也不是越簡單越好</a:t>
            </a:r>
            <a:r>
              <a:rPr lang="en-US" altLang="zh-TW" sz="3200" dirty="0"/>
              <a:t>) </a:t>
            </a:r>
            <a:r>
              <a:rPr lang="zh-TW" altLang="zh-TW" sz="3200" dirty="0"/>
              <a:t>例如喪禮 與其強調物質形式的</a:t>
            </a:r>
            <a:r>
              <a:rPr lang="zh-TW" altLang="en-US" sz="3200" dirty="0"/>
              <a:t>奢華或</a:t>
            </a:r>
            <a:r>
              <a:rPr lang="zh-TW" altLang="zh-TW" sz="3200" dirty="0"/>
              <a:t>簡易又不如強調內在情感的哀傷 </a:t>
            </a:r>
            <a:r>
              <a:rPr lang="en-US" altLang="zh-TW" sz="3200" dirty="0"/>
              <a:t>(</a:t>
            </a:r>
            <a:r>
              <a:rPr lang="zh-TW" altLang="en-US" sz="3200" dirty="0"/>
              <a:t>禮的本質在於表達內在真誠的情感</a:t>
            </a:r>
            <a:r>
              <a:rPr lang="en-US" altLang="zh-TW" sz="3200" dirty="0"/>
              <a:t>)</a:t>
            </a:r>
            <a:endParaRPr lang="zh-TW" altLang="zh-TW" sz="3200" dirty="0"/>
          </a:p>
          <a:p>
            <a:pPr>
              <a:defRPr/>
            </a:pPr>
            <a:r>
              <a:rPr lang="en-US" altLang="zh-TW" dirty="0"/>
              <a:t> </a:t>
            </a:r>
            <a:endParaRPr lang="zh-TW" altLang="zh-TW" dirty="0"/>
          </a:p>
          <a:p>
            <a:pPr algn="ctr"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1.</a:t>
            </a:r>
            <a:r>
              <a:rPr lang="zh-TW" altLang="en-US" b="1" smtClean="0"/>
              <a:t>校名由來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樹德務茲     除惡務盡  </a:t>
            </a:r>
          </a:p>
          <a:p>
            <a:pPr eaLnBrk="1" hangingPunct="1"/>
            <a:endParaRPr lang="zh-TW" altLang="en-US" b="1" smtClean="0"/>
          </a:p>
          <a:p>
            <a:pPr eaLnBrk="1" hangingPunct="1"/>
            <a:endParaRPr lang="zh-TW" altLang="en-US" b="1" smtClean="0"/>
          </a:p>
          <a:p>
            <a:pPr eaLnBrk="1" hangingPunct="1"/>
            <a:r>
              <a:rPr lang="zh-TW" altLang="en-US" b="1" smtClean="0"/>
              <a:t>修身 齊家 治國 平天下</a:t>
            </a:r>
            <a:r>
              <a:rPr lang="zh-TW" altLang="en-US" smtClean="0"/>
              <a:t> </a:t>
            </a:r>
            <a:r>
              <a:rPr lang="en-US" altLang="zh-TW" smtClean="0"/>
              <a:t>(</a:t>
            </a:r>
            <a:r>
              <a:rPr lang="zh-TW" altLang="en-US" smtClean="0"/>
              <a:t>大學</a:t>
            </a:r>
            <a:r>
              <a:rPr lang="en-US" altLang="zh-TW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8185150" cy="1052513"/>
          </a:xfrm>
        </p:spPr>
        <p:txBody>
          <a:bodyPr/>
          <a:lstStyle/>
          <a:p>
            <a:pPr eaLnBrk="1" hangingPunct="1"/>
            <a:r>
              <a:rPr lang="en-US" altLang="zh-TW" b="1" smtClean="0"/>
              <a:t>1.</a:t>
            </a:r>
            <a:r>
              <a:rPr lang="zh-TW" altLang="en-US" b="1" smtClean="0"/>
              <a:t>校名由來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2276475"/>
            <a:ext cx="8470900" cy="4187825"/>
          </a:xfrm>
        </p:spPr>
        <p:txBody>
          <a:bodyPr/>
          <a:lstStyle/>
          <a:p>
            <a:pPr eaLnBrk="1" hangingPunct="1"/>
            <a:r>
              <a:rPr lang="zh-TW" altLang="en-US" b="1" smtClean="0"/>
              <a:t>樹德務茲   除惡務盡</a:t>
            </a:r>
            <a:r>
              <a:rPr lang="en-US" altLang="zh-TW" b="1" smtClean="0"/>
              <a:t>(</a:t>
            </a:r>
            <a:r>
              <a:rPr lang="zh-TW" altLang="en-US" b="1" smtClean="0"/>
              <a:t>尚書</a:t>
            </a:r>
            <a:r>
              <a:rPr lang="en-US" altLang="zh-TW" b="1" smtClean="0"/>
              <a:t>)</a:t>
            </a:r>
            <a:r>
              <a:rPr lang="zh-TW" altLang="en-US" b="1" smtClean="0"/>
              <a:t>  </a:t>
            </a:r>
          </a:p>
          <a:p>
            <a:pPr eaLnBrk="1" hangingPunct="1"/>
            <a:endParaRPr lang="zh-TW" altLang="en-US" b="1" smtClean="0"/>
          </a:p>
          <a:p>
            <a:pPr eaLnBrk="1" hangingPunct="1"/>
            <a:endParaRPr lang="zh-TW" altLang="en-US" b="1" smtClean="0"/>
          </a:p>
          <a:p>
            <a:pPr eaLnBrk="1" hangingPunct="1"/>
            <a:r>
              <a:rPr lang="zh-TW" altLang="en-US" b="1" smtClean="0"/>
              <a:t>修身 齊家 治國 平天下</a:t>
            </a:r>
            <a:r>
              <a:rPr lang="zh-TW" altLang="en-US" smtClean="0"/>
              <a:t> </a:t>
            </a:r>
            <a:r>
              <a:rPr lang="en-US" altLang="zh-TW" smtClean="0"/>
              <a:t>(</a:t>
            </a:r>
            <a:r>
              <a:rPr lang="zh-TW" altLang="en-US" smtClean="0"/>
              <a:t>大學</a:t>
            </a:r>
            <a:r>
              <a:rPr lang="en-US" altLang="zh-TW" smtClean="0"/>
              <a:t>)</a:t>
            </a:r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</p:txBody>
      </p:sp>
      <p:pic>
        <p:nvPicPr>
          <p:cNvPr id="21508" name="圖片 3" descr="樹德樓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76250"/>
            <a:ext cx="381793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雲朵形圖說文字 5"/>
          <p:cNvSpPr/>
          <p:nvPr/>
        </p:nvSpPr>
        <p:spPr>
          <a:xfrm rot="21391033">
            <a:off x="1112838" y="3281363"/>
            <a:ext cx="7421562" cy="3168650"/>
          </a:xfrm>
          <a:prstGeom prst="cloudCallout">
            <a:avLst>
              <a:gd name="adj1" fmla="val -45475"/>
              <a:gd name="adj2" fmla="val -703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800" dirty="0"/>
              <a:t>樹立德行 務必時時維持滋長</a:t>
            </a:r>
            <a:endParaRPr lang="en-US" altLang="zh-TW" sz="2800" dirty="0"/>
          </a:p>
          <a:p>
            <a:pPr algn="ctr">
              <a:defRPr/>
            </a:pPr>
            <a:r>
              <a:rPr lang="zh-TW" altLang="en-US" sz="2800" dirty="0"/>
              <a:t>革除惡習  務必徹底去除乾淨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創辦人與思想源流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源出西河 </a:t>
            </a:r>
          </a:p>
          <a:p>
            <a:pPr eaLnBrk="1" hangingPunct="1"/>
            <a:endParaRPr lang="zh-TW" altLang="en-US" b="1" smtClean="0"/>
          </a:p>
          <a:p>
            <a:pPr eaLnBrk="1" hangingPunct="1"/>
            <a:endParaRPr lang="zh-TW" altLang="en-US" b="1" smtClean="0"/>
          </a:p>
          <a:p>
            <a:pPr eaLnBrk="1" hangingPunct="1"/>
            <a:r>
              <a:rPr lang="zh-TW" altLang="en-US" b="1" smtClean="0"/>
              <a:t>師承東魯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4826000"/>
            <a:ext cx="4068762" cy="10509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TW" altLang="en-US" b="1" smtClean="0"/>
              <a:t>創辦人與思想源流 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源出西河 </a:t>
            </a:r>
          </a:p>
          <a:p>
            <a:pPr eaLnBrk="1" hangingPunct="1"/>
            <a:endParaRPr lang="zh-TW" altLang="en-US" b="1" smtClean="0"/>
          </a:p>
          <a:p>
            <a:pPr eaLnBrk="1" hangingPunct="1"/>
            <a:endParaRPr lang="zh-TW" altLang="en-US" b="1" smtClean="0"/>
          </a:p>
          <a:p>
            <a:pPr eaLnBrk="1" hangingPunct="1"/>
            <a:r>
              <a:rPr lang="zh-TW" altLang="en-US" b="1" smtClean="0"/>
              <a:t>師承東魯</a:t>
            </a:r>
          </a:p>
        </p:txBody>
      </p:sp>
      <p:pic>
        <p:nvPicPr>
          <p:cNvPr id="23556" name="圖片 3" descr="西jpg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51200" y="765175"/>
            <a:ext cx="5424488" cy="361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圓角矩形 4"/>
          <p:cNvSpPr/>
          <p:nvPr/>
        </p:nvSpPr>
        <p:spPr>
          <a:xfrm>
            <a:off x="4932363" y="4652963"/>
            <a:ext cx="3816350" cy="1512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本校為林氏家族所創辦</a:t>
            </a:r>
            <a:endParaRPr lang="en-US" altLang="zh-TW" dirty="0"/>
          </a:p>
          <a:p>
            <a:pPr algn="ctr">
              <a:defRPr/>
            </a:pPr>
            <a:r>
              <a:rPr lang="zh-TW" altLang="en-US" dirty="0"/>
              <a:t>創辦人的學術思想是繼承東魯孔孟之學的儒家思想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修平創辦人的教育理念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樹藝貽謀 </a:t>
            </a:r>
          </a:p>
          <a:p>
            <a:pPr eaLnBrk="1" hangingPunct="1"/>
            <a:endParaRPr lang="zh-TW" altLang="en-US" b="1" smtClean="0"/>
          </a:p>
          <a:p>
            <a:pPr eaLnBrk="1" hangingPunct="1"/>
            <a:endParaRPr lang="zh-TW" altLang="en-US" b="1" smtClean="0"/>
          </a:p>
          <a:p>
            <a:pPr eaLnBrk="1" hangingPunct="1"/>
            <a:r>
              <a:rPr lang="zh-TW" altLang="en-US" b="1" smtClean="0"/>
              <a:t>德鄰垂訓</a:t>
            </a:r>
            <a:r>
              <a:rPr lang="zh-TW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           修平創辦人的教育理念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380288" y="692150"/>
            <a:ext cx="1260475" cy="4187825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defRPr/>
            </a:pPr>
            <a:endParaRPr lang="en-US" altLang="zh-TW" b="1" dirty="0" smtClean="0"/>
          </a:p>
          <a:p>
            <a:pPr eaLnBrk="1" hangingPunct="1">
              <a:defRPr/>
            </a:pPr>
            <a:endParaRPr lang="en-US" altLang="zh-TW" b="1" dirty="0" smtClean="0"/>
          </a:p>
          <a:p>
            <a:pPr eaLnBrk="1" hangingPunct="1">
              <a:defRPr/>
            </a:pPr>
            <a:endParaRPr lang="en-US" altLang="zh-TW" b="1" dirty="0" smtClean="0"/>
          </a:p>
          <a:p>
            <a:pPr eaLnBrk="1" hangingPunct="1">
              <a:defRPr/>
            </a:pPr>
            <a:endParaRPr lang="en-US" altLang="zh-TW" b="1" dirty="0" smtClean="0"/>
          </a:p>
          <a:p>
            <a:pPr algn="ctr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TW" altLang="en-US" sz="7300" b="1" dirty="0" smtClean="0"/>
              <a:t>樹</a:t>
            </a:r>
            <a:endParaRPr lang="en-US" altLang="zh-TW" sz="7300" b="1" dirty="0" smtClean="0"/>
          </a:p>
          <a:p>
            <a:pPr algn="ctr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TW" altLang="en-US" sz="7300" b="1" dirty="0" smtClean="0"/>
              <a:t>藝</a:t>
            </a:r>
            <a:endParaRPr lang="en-US" altLang="zh-TW" sz="7300" b="1" dirty="0" smtClean="0"/>
          </a:p>
          <a:p>
            <a:pPr algn="ctr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TW" altLang="en-US" sz="7300" b="1" dirty="0" smtClean="0"/>
              <a:t>貽</a:t>
            </a:r>
            <a:endParaRPr lang="en-US" altLang="zh-TW" sz="7300" b="1" dirty="0" smtClean="0"/>
          </a:p>
          <a:p>
            <a:pPr algn="ctr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TW" altLang="en-US" sz="7300" b="1" dirty="0" smtClean="0"/>
              <a:t>謀  </a:t>
            </a:r>
          </a:p>
        </p:txBody>
      </p:sp>
      <p:pic>
        <p:nvPicPr>
          <p:cNvPr id="25604" name="圖片 3" descr="樹藝德鄰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2450" y="1163638"/>
            <a:ext cx="5557838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03238" y="836613"/>
            <a:ext cx="1260475" cy="4187825"/>
          </a:xfrm>
          <a:prstGeom prst="rect">
            <a:avLst/>
          </a:prstGeom>
        </p:spPr>
        <p:txBody>
          <a:bodyPr lIns="182880" tIns="91440">
            <a:normAutofit/>
          </a:bodyPr>
          <a:lstStyle/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kumimoji="0" lang="en-US" altLang="zh-TW" sz="2800" b="1" dirty="0">
              <a:latin typeface="+mn-lt"/>
              <a:ea typeface="+mn-ea"/>
            </a:endParaRPr>
          </a:p>
          <a:p>
            <a:pPr marL="265176" indent="-265176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altLang="zh-TW" sz="2800" b="1" dirty="0">
              <a:ea typeface="新細明體" pitchFamily="18" charset="-120"/>
            </a:endParaRPr>
          </a:p>
          <a:p>
            <a:pPr marL="265176" indent="-265176" algn="ctr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kumimoji="0" lang="zh-TW" altLang="en-US" sz="4400" b="1" dirty="0">
                <a:latin typeface="+mn-lt"/>
                <a:ea typeface="+mn-ea"/>
              </a:rPr>
              <a:t>德</a:t>
            </a:r>
            <a:endParaRPr kumimoji="0" lang="en-US" altLang="zh-TW" sz="4400" b="1" dirty="0">
              <a:latin typeface="+mn-lt"/>
              <a:ea typeface="+mn-ea"/>
            </a:endParaRPr>
          </a:p>
          <a:p>
            <a:pPr marL="265176" indent="-265176" algn="ctr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kumimoji="0" lang="zh-TW" altLang="en-US" sz="4400" b="1" dirty="0">
                <a:latin typeface="+mn-lt"/>
                <a:ea typeface="+mn-ea"/>
              </a:rPr>
              <a:t>鄰</a:t>
            </a:r>
            <a:endParaRPr kumimoji="0" lang="en-US" altLang="zh-TW" sz="4400" b="1" dirty="0">
              <a:latin typeface="+mn-lt"/>
              <a:ea typeface="+mn-ea"/>
            </a:endParaRPr>
          </a:p>
          <a:p>
            <a:pPr marL="265176" indent="-265176" algn="ctr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kumimoji="0" lang="zh-TW" altLang="en-US" sz="4400" b="1" dirty="0">
                <a:latin typeface="+mn-lt"/>
                <a:ea typeface="+mn-ea"/>
              </a:rPr>
              <a:t>垂</a:t>
            </a:r>
            <a:endParaRPr kumimoji="0" lang="en-US" altLang="zh-TW" sz="4400" b="1" dirty="0">
              <a:latin typeface="+mn-lt"/>
              <a:ea typeface="+mn-ea"/>
            </a:endParaRPr>
          </a:p>
          <a:p>
            <a:pPr marL="265176" indent="-265176" algn="ctr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kumimoji="0" lang="zh-TW" altLang="en-US" sz="4400" b="1" dirty="0">
                <a:latin typeface="+mn-lt"/>
                <a:ea typeface="+mn-ea"/>
              </a:rPr>
              <a:t>訓</a:t>
            </a:r>
            <a:r>
              <a:rPr kumimoji="0" lang="zh-TW" altLang="en-US" sz="2800" dirty="0">
                <a:latin typeface="+mn-lt"/>
                <a:ea typeface="+mn-ea"/>
              </a:rPr>
              <a:t> </a:t>
            </a:r>
          </a:p>
        </p:txBody>
      </p:sp>
      <p:sp>
        <p:nvSpPr>
          <p:cNvPr id="7" name="書卷 (水平) 6"/>
          <p:cNvSpPr/>
          <p:nvPr/>
        </p:nvSpPr>
        <p:spPr>
          <a:xfrm>
            <a:off x="1763713" y="620713"/>
            <a:ext cx="5761037" cy="489585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dirty="0"/>
              <a:t>培養一技之長  是父母師長傳給後代子孫</a:t>
            </a:r>
            <a:r>
              <a:rPr lang="zh-TW" altLang="en-US" dirty="0" smtClean="0"/>
              <a:t>最好給</a:t>
            </a:r>
            <a:r>
              <a:rPr lang="zh-TW" altLang="en-US" dirty="0"/>
              <a:t>的謀略規畫</a:t>
            </a:r>
            <a:endParaRPr lang="en-US" altLang="zh-TW" dirty="0"/>
          </a:p>
          <a:p>
            <a:pPr algn="ctr">
              <a:defRPr/>
            </a:pPr>
            <a:r>
              <a:rPr lang="zh-TW" altLang="en-US" dirty="0"/>
              <a:t>與有德之人為鄰 是父母師長給後代子孫最好的垂示教誨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松月書室</a:t>
            </a:r>
            <a:r>
              <a:rPr lang="en-US" altLang="zh-TW" b="1" smtClean="0"/>
              <a:t>(</a:t>
            </a:r>
            <a:r>
              <a:rPr lang="zh-TW" altLang="en-US" b="1" smtClean="0"/>
              <a:t>生活與人品</a:t>
            </a:r>
            <a:r>
              <a:rPr lang="en-US" altLang="zh-TW" b="1" smtClean="0"/>
              <a:t>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松風水月，未足比其清華；仙露明珠，詎能方其朗潤？</a:t>
            </a:r>
            <a:r>
              <a:rPr lang="en-US" altLang="zh-TW" b="1" smtClean="0"/>
              <a:t>(</a:t>
            </a:r>
            <a:r>
              <a:rPr lang="zh-TW" altLang="en-US" b="1" smtClean="0"/>
              <a:t>貞觀政要：唐太宗</a:t>
            </a:r>
            <a:r>
              <a:rPr lang="en-US" altLang="zh-TW" b="1" smtClean="0"/>
              <a:t>《</a:t>
            </a:r>
            <a:r>
              <a:rPr lang="zh-TW" altLang="en-US" b="1" smtClean="0"/>
              <a:t>三藏聖教序</a:t>
            </a:r>
            <a:r>
              <a:rPr lang="en-US" altLang="zh-TW" b="1" smtClean="0"/>
              <a:t>》)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183562" cy="1050925"/>
          </a:xfrm>
        </p:spPr>
        <p:txBody>
          <a:bodyPr/>
          <a:lstStyle/>
          <a:p>
            <a:pPr eaLnBrk="1" hangingPunct="1"/>
            <a:r>
              <a:rPr lang="zh-TW" altLang="en-US" b="1" smtClean="0"/>
              <a:t>松月書室</a:t>
            </a:r>
            <a:r>
              <a:rPr lang="en-US" altLang="zh-TW" b="1" smtClean="0"/>
              <a:t>(</a:t>
            </a:r>
            <a:r>
              <a:rPr lang="zh-TW" altLang="en-US" smtClean="0"/>
              <a:t>環境</a:t>
            </a:r>
            <a:r>
              <a:rPr lang="zh-TW" altLang="en-US" b="1" smtClean="0"/>
              <a:t>與人品</a:t>
            </a:r>
            <a:r>
              <a:rPr lang="en-US" altLang="zh-TW" b="1" smtClean="0"/>
              <a:t>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3238" y="4941888"/>
            <a:ext cx="8183562" cy="1295400"/>
          </a:xfrm>
        </p:spPr>
        <p:txBody>
          <a:bodyPr>
            <a:normAutofit/>
          </a:bodyPr>
          <a:lstStyle/>
          <a:p>
            <a:pPr eaLnBrk="1" hangingPunct="1"/>
            <a:r>
              <a:rPr lang="zh-TW" altLang="en-US" b="1" smtClean="0"/>
              <a:t>松風水月，未足比其清華；仙露明珠，詎能方其朗潤？</a:t>
            </a:r>
            <a:r>
              <a:rPr lang="en-US" altLang="zh-TW" b="1" smtClean="0"/>
              <a:t>(</a:t>
            </a:r>
            <a:r>
              <a:rPr lang="zh-TW" altLang="en-US" b="1" smtClean="0"/>
              <a:t>貞觀政要：唐太宗</a:t>
            </a:r>
            <a:r>
              <a:rPr lang="en-US" altLang="zh-TW" b="1" smtClean="0"/>
              <a:t>《</a:t>
            </a:r>
            <a:r>
              <a:rPr lang="zh-TW" altLang="en-US" b="1" smtClean="0"/>
              <a:t>三藏聖教序</a:t>
            </a:r>
            <a:r>
              <a:rPr lang="en-US" altLang="zh-TW" b="1" smtClean="0"/>
              <a:t>》)</a:t>
            </a:r>
          </a:p>
        </p:txBody>
      </p:sp>
      <p:pic>
        <p:nvPicPr>
          <p:cNvPr id="27652" name="圖片 3" descr="松月書室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8288" y="1052513"/>
            <a:ext cx="5862637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圓角矩形 6"/>
          <p:cNvSpPr/>
          <p:nvPr/>
        </p:nvSpPr>
        <p:spPr>
          <a:xfrm>
            <a:off x="1258888" y="981075"/>
            <a:ext cx="6481762" cy="4032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3200" dirty="0"/>
              <a:t>像松風水月那樣清幽高雅  也不足以譬喻他人品的清高華美</a:t>
            </a:r>
            <a:endParaRPr lang="en-US" altLang="zh-TW" sz="3200" dirty="0"/>
          </a:p>
          <a:p>
            <a:pPr algn="ctr">
              <a:defRPr/>
            </a:pPr>
            <a:r>
              <a:rPr lang="zh-TW" altLang="en-US" sz="3200" dirty="0"/>
              <a:t>像仙露明珠那樣晶瑩通徹  那裡就能比喻其人品之清朗溫潤呢</a:t>
            </a:r>
            <a:r>
              <a:rPr lang="en-US" altLang="zh-TW" sz="3200" dirty="0"/>
              <a:t>?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</TotalTime>
  <Words>441</Words>
  <Application>Microsoft Office PowerPoint</Application>
  <PresentationFormat>如螢幕大小 (4:3)</PresentationFormat>
  <Paragraphs>74</Paragraphs>
  <Slides>11</Slides>
  <Notes>11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中庸</vt:lpstr>
      <vt:lpstr>修平校園人文</vt:lpstr>
      <vt:lpstr>1.校名由來</vt:lpstr>
      <vt:lpstr>1.校名由來</vt:lpstr>
      <vt:lpstr>創辦人與思想源流</vt:lpstr>
      <vt:lpstr>創辦人與思想源流  </vt:lpstr>
      <vt:lpstr>修平創辦人的教育理念</vt:lpstr>
      <vt:lpstr>           修平創辦人的教育理念</vt:lpstr>
      <vt:lpstr>松月書室(生活與人品)</vt:lpstr>
      <vt:lpstr>松月書室(環境與人品)</vt:lpstr>
      <vt:lpstr>林放崇禮</vt:lpstr>
      <vt:lpstr>林 放 崇 禮</vt:lpstr>
    </vt:vector>
  </TitlesOfParts>
  <Company>*****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修平人文</dc:title>
  <dc:creator>*****</dc:creator>
  <cp:lastModifiedBy>*****</cp:lastModifiedBy>
  <cp:revision>2</cp:revision>
  <dcterms:created xsi:type="dcterms:W3CDTF">2016-09-07T06:28:40Z</dcterms:created>
  <dcterms:modified xsi:type="dcterms:W3CDTF">2016-11-08T07:26:40Z</dcterms:modified>
</cp:coreProperties>
</file>